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29A339B0-1F07-4D99-A8EB-8582E08EFAF2}">
  <a:tblStyle styleId="{29A339B0-1F07-4D99-A8EB-8582E08EFAF2}"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g40789b1730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40789b1730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407edf77b2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407edf77b2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g407edf77b2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407edf77b2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g407edf77b2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407edf77b2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407edf77b2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407edf77b2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g407edf77b2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407edf77b2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2CC"/>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443350"/>
            <a:ext cx="8520600" cy="20526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s"/>
              <a:t>Medios de Comunicación</a:t>
            </a:r>
            <a:endParaRPr/>
          </a:p>
          <a:p>
            <a:pPr indent="0" lvl="0" marL="0">
              <a:spcBef>
                <a:spcPts val="0"/>
              </a:spcBef>
              <a:spcAft>
                <a:spcPts val="0"/>
              </a:spcAft>
              <a:buNone/>
            </a:pPr>
            <a:r>
              <a:rPr lang="es" sz="1100"/>
              <a:t>Introducción al ambiente virtual</a:t>
            </a:r>
            <a:endParaRPr sz="1100"/>
          </a:p>
        </p:txBody>
      </p:sp>
      <p:sp>
        <p:nvSpPr>
          <p:cNvPr id="55" name="Google Shape;55;p13"/>
          <p:cNvSpPr txBox="1"/>
          <p:nvPr>
            <p:ph idx="1" type="subTitle"/>
          </p:nvPr>
        </p:nvSpPr>
        <p:spPr>
          <a:xfrm>
            <a:off x="311700" y="3137325"/>
            <a:ext cx="8520600" cy="792600"/>
          </a:xfrm>
          <a:prstGeom prst="rect">
            <a:avLst/>
          </a:prstGeom>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s" sz="1200">
                <a:solidFill>
                  <a:srgbClr val="000000"/>
                </a:solidFill>
                <a:highlight>
                  <a:srgbClr val="FFFFFF"/>
                </a:highlight>
                <a:latin typeface="Times New Roman"/>
                <a:ea typeface="Times New Roman"/>
                <a:cs typeface="Times New Roman"/>
                <a:sym typeface="Times New Roman"/>
              </a:rPr>
              <a:t>Gabriel Reyes Peña</a:t>
            </a:r>
            <a:endParaRPr sz="1200">
              <a:solidFill>
                <a:srgbClr val="000000"/>
              </a:solidFill>
              <a:highlight>
                <a:srgbClr val="FFFFFF"/>
              </a:highlight>
              <a:latin typeface="Times New Roman"/>
              <a:ea typeface="Times New Roman"/>
              <a:cs typeface="Times New Roman"/>
              <a:sym typeface="Times New Roman"/>
            </a:endParaRPr>
          </a:p>
          <a:p>
            <a:pPr indent="0" lvl="0" marL="0">
              <a:spcBef>
                <a:spcPts val="0"/>
              </a:spcBef>
              <a:spcAft>
                <a:spcPts val="0"/>
              </a:spcAft>
              <a:buNone/>
            </a:pPr>
            <a:r>
              <a:rPr lang="es" sz="1200">
                <a:solidFill>
                  <a:srgbClr val="000000"/>
                </a:solidFill>
                <a:highlight>
                  <a:srgbClr val="FFFFFF"/>
                </a:highlight>
                <a:latin typeface="Times New Roman"/>
                <a:ea typeface="Times New Roman"/>
                <a:cs typeface="Times New Roman"/>
                <a:sym typeface="Times New Roman"/>
              </a:rPr>
              <a:t>Juan Carlos Ruiz Villa </a:t>
            </a:r>
            <a:endParaRPr sz="1200">
              <a:solidFill>
                <a:srgbClr val="000000"/>
              </a:solidFill>
              <a:highlight>
                <a:srgbClr val="FFFFFF"/>
              </a:highlight>
              <a:latin typeface="Times New Roman"/>
              <a:ea typeface="Times New Roman"/>
              <a:cs typeface="Times New Roman"/>
              <a:sym typeface="Times New Roman"/>
            </a:endParaRPr>
          </a:p>
          <a:p>
            <a:pPr indent="0" lvl="0" marL="0">
              <a:spcBef>
                <a:spcPts val="0"/>
              </a:spcBef>
              <a:spcAft>
                <a:spcPts val="0"/>
              </a:spcAft>
              <a:buNone/>
            </a:pPr>
            <a:r>
              <a:rPr lang="es" sz="1200">
                <a:solidFill>
                  <a:srgbClr val="000000"/>
                </a:solidFill>
                <a:highlight>
                  <a:srgbClr val="FFFFFF"/>
                </a:highlight>
                <a:latin typeface="Times New Roman"/>
                <a:ea typeface="Times New Roman"/>
                <a:cs typeface="Times New Roman"/>
                <a:sym typeface="Times New Roman"/>
              </a:rPr>
              <a:t>Larissa Rodriguez Santillan </a:t>
            </a:r>
            <a:endParaRPr sz="1200">
              <a:solidFill>
                <a:srgbClr val="000000"/>
              </a:solidFill>
              <a:highlight>
                <a:srgbClr val="FFFFFF"/>
              </a:highlight>
              <a:latin typeface="Times New Roman"/>
              <a:ea typeface="Times New Roman"/>
              <a:cs typeface="Times New Roman"/>
              <a:sym typeface="Times New Roman"/>
            </a:endParaRPr>
          </a:p>
          <a:p>
            <a:pPr indent="0" lvl="0" marL="0">
              <a:spcBef>
                <a:spcPts val="0"/>
              </a:spcBef>
              <a:spcAft>
                <a:spcPts val="0"/>
              </a:spcAft>
              <a:buNone/>
            </a:pPr>
            <a:r>
              <a:rPr lang="es" sz="1200">
                <a:solidFill>
                  <a:srgbClr val="000000"/>
                </a:solidFill>
                <a:highlight>
                  <a:srgbClr val="FFFFFF"/>
                </a:highlight>
                <a:latin typeface="Times New Roman"/>
                <a:ea typeface="Times New Roman"/>
                <a:cs typeface="Times New Roman"/>
                <a:sym typeface="Times New Roman"/>
              </a:rPr>
              <a:t>Leonardo Vazquez Martinez</a:t>
            </a:r>
            <a:endParaRPr sz="1200">
              <a:solidFill>
                <a:srgbClr val="000000"/>
              </a:solidFill>
              <a:highlight>
                <a:srgbClr val="FFFFFF"/>
              </a:highlight>
              <a:latin typeface="Times New Roman"/>
              <a:ea typeface="Times New Roman"/>
              <a:cs typeface="Times New Roman"/>
              <a:sym typeface="Times New Roman"/>
            </a:endParaRPr>
          </a:p>
          <a:p>
            <a:pPr indent="0" lvl="0" marL="0" rtl="0">
              <a:spcBef>
                <a:spcPts val="0"/>
              </a:spcBef>
              <a:spcAft>
                <a:spcPts val="0"/>
              </a:spcAft>
              <a:buNone/>
            </a:pPr>
            <a:r>
              <a:t/>
            </a:r>
            <a:endParaRPr sz="1200">
              <a:solidFill>
                <a:srgbClr val="000000"/>
              </a:solidFill>
              <a:highlight>
                <a:srgbClr val="FFFFFF"/>
              </a:highlight>
              <a:latin typeface="Times New Roman"/>
              <a:ea typeface="Times New Roman"/>
              <a:cs typeface="Times New Roman"/>
              <a:sym typeface="Times New Roman"/>
            </a:endParaRPr>
          </a:p>
          <a:p>
            <a:pPr indent="0" lvl="0" marL="0">
              <a:spcBef>
                <a:spcPts val="0"/>
              </a:spcBef>
              <a:spcAft>
                <a:spcPts val="0"/>
              </a:spcAft>
              <a:buNone/>
            </a:pPr>
            <a:r>
              <a:rPr lang="es" sz="1200">
                <a:solidFill>
                  <a:srgbClr val="000000"/>
                </a:solidFill>
                <a:highlight>
                  <a:srgbClr val="FFFFFF"/>
                </a:highlight>
                <a:latin typeface="Times New Roman"/>
                <a:ea typeface="Times New Roman"/>
                <a:cs typeface="Times New Roman"/>
                <a:sym typeface="Times New Roman"/>
              </a:rPr>
              <a:t>Universidad de Guadalajara, CUCS, departamento de Departamento de Disciplinas Filosóficas, </a:t>
            </a:r>
            <a:r>
              <a:rPr lang="es" sz="1200">
                <a:solidFill>
                  <a:srgbClr val="000000"/>
                </a:solidFill>
                <a:highlight>
                  <a:srgbClr val="FFFFFF"/>
                </a:highlight>
                <a:latin typeface="Times New Roman"/>
                <a:ea typeface="Times New Roman"/>
                <a:cs typeface="Times New Roman"/>
                <a:sym typeface="Times New Roman"/>
              </a:rPr>
              <a:t>Metodológicas</a:t>
            </a:r>
            <a:r>
              <a:rPr lang="es" sz="1200">
                <a:solidFill>
                  <a:srgbClr val="000000"/>
                </a:solidFill>
                <a:highlight>
                  <a:srgbClr val="FFFFFF"/>
                </a:highlight>
                <a:latin typeface="Times New Roman"/>
                <a:ea typeface="Times New Roman"/>
                <a:cs typeface="Times New Roman"/>
                <a:sym typeface="Times New Roman"/>
              </a:rPr>
              <a:t> e Instrumentales, Comunicación y Tecnologías de la Información, 24/08/2018</a:t>
            </a:r>
            <a:endParaRPr sz="1200">
              <a:solidFill>
                <a:srgbClr val="000000"/>
              </a:solidFill>
              <a:highlight>
                <a:srgbClr val="FFFFFF"/>
              </a:highlight>
              <a:latin typeface="Times New Roman"/>
              <a:ea typeface="Times New Roman"/>
              <a:cs typeface="Times New Roman"/>
              <a:sym typeface="Times New Roman"/>
            </a:endParaRPr>
          </a:p>
        </p:txBody>
      </p:sp>
      <p:pic>
        <p:nvPicPr>
          <p:cNvPr id="56" name="Google Shape;56;p13"/>
          <p:cNvPicPr preferRelativeResize="0"/>
          <p:nvPr/>
        </p:nvPicPr>
        <p:blipFill>
          <a:blip r:embed="rId3">
            <a:alphaModFix/>
          </a:blip>
          <a:stretch>
            <a:fillRect/>
          </a:stretch>
        </p:blipFill>
        <p:spPr>
          <a:xfrm>
            <a:off x="8078125" y="207850"/>
            <a:ext cx="802850" cy="1165425"/>
          </a:xfrm>
          <a:prstGeom prst="rect">
            <a:avLst/>
          </a:prstGeom>
          <a:noFill/>
          <a:ln>
            <a:noFill/>
          </a:ln>
        </p:spPr>
      </p:pic>
      <p:pic>
        <p:nvPicPr>
          <p:cNvPr id="57" name="Google Shape;57;p13"/>
          <p:cNvPicPr preferRelativeResize="0"/>
          <p:nvPr/>
        </p:nvPicPr>
        <p:blipFill>
          <a:blip r:embed="rId4">
            <a:alphaModFix/>
          </a:blip>
          <a:stretch>
            <a:fillRect/>
          </a:stretch>
        </p:blipFill>
        <p:spPr>
          <a:xfrm>
            <a:off x="311700" y="207850"/>
            <a:ext cx="854049" cy="11654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2CC"/>
        </a:solidFill>
      </p:bgPr>
    </p:bg>
    <p:spTree>
      <p:nvGrpSpPr>
        <p:cNvPr id="61" name="Shape 61"/>
        <p:cNvGrpSpPr/>
        <p:nvPr/>
      </p:nvGrpSpPr>
      <p:grpSpPr>
        <a:xfrm>
          <a:off x="0" y="0"/>
          <a:ext cx="0" cy="0"/>
          <a:chOff x="0" y="0"/>
          <a:chExt cx="0" cy="0"/>
        </a:xfrm>
      </p:grpSpPr>
      <p:sp>
        <p:nvSpPr>
          <p:cNvPr id="62" name="Google Shape;62;p14"/>
          <p:cNvSpPr txBox="1"/>
          <p:nvPr>
            <p:ph type="title"/>
          </p:nvPr>
        </p:nvSpPr>
        <p:spPr>
          <a:xfrm>
            <a:off x="-1496625" y="4775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s"/>
              <a:t>.</a:t>
            </a:r>
            <a:endParaRPr/>
          </a:p>
        </p:txBody>
      </p:sp>
      <p:sp>
        <p:nvSpPr>
          <p:cNvPr id="63" name="Google Shape;63;p14"/>
          <p:cNvSpPr txBox="1"/>
          <p:nvPr>
            <p:ph idx="1" type="body"/>
          </p:nvPr>
        </p:nvSpPr>
        <p:spPr>
          <a:xfrm>
            <a:off x="-2222150" y="2148700"/>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es"/>
              <a:t>.</a:t>
            </a:r>
            <a:endParaRPr/>
          </a:p>
        </p:txBody>
      </p:sp>
      <p:pic>
        <p:nvPicPr>
          <p:cNvPr id="64" name="Google Shape;64;p14"/>
          <p:cNvPicPr preferRelativeResize="0"/>
          <p:nvPr/>
        </p:nvPicPr>
        <p:blipFill rotWithShape="1">
          <a:blip r:embed="rId3">
            <a:alphaModFix/>
          </a:blip>
          <a:srcRect b="11487" l="23083" r="17863" t="7382"/>
          <a:stretch/>
        </p:blipFill>
        <p:spPr>
          <a:xfrm>
            <a:off x="597900" y="369203"/>
            <a:ext cx="4491476" cy="3469175"/>
          </a:xfrm>
          <a:prstGeom prst="rect">
            <a:avLst/>
          </a:prstGeom>
          <a:noFill/>
          <a:ln>
            <a:noFill/>
          </a:ln>
        </p:spPr>
      </p:pic>
      <p:sp>
        <p:nvSpPr>
          <p:cNvPr id="65" name="Google Shape;65;p14"/>
          <p:cNvSpPr txBox="1"/>
          <p:nvPr/>
        </p:nvSpPr>
        <p:spPr>
          <a:xfrm>
            <a:off x="454800" y="4022675"/>
            <a:ext cx="8197200" cy="1044900"/>
          </a:xfrm>
          <a:prstGeom prst="rect">
            <a:avLst/>
          </a:prstGeom>
          <a:noFill/>
          <a:ln>
            <a:noFill/>
          </a:ln>
        </p:spPr>
        <p:txBody>
          <a:bodyPr anchorCtr="0" anchor="t" bIns="91425" lIns="91425" spcFirstLastPara="1" rIns="91425" wrap="square" tIns="91425">
            <a:noAutofit/>
          </a:bodyPr>
          <a:lstStyle/>
          <a:p>
            <a:pPr indent="0" lvl="0" marL="0" algn="just">
              <a:spcBef>
                <a:spcPts val="0"/>
              </a:spcBef>
              <a:spcAft>
                <a:spcPts val="0"/>
              </a:spcAft>
              <a:buNone/>
            </a:pPr>
            <a:r>
              <a:rPr b="1" lang="es" sz="1800"/>
              <a:t>Nos vimos expuestos a fallas de audio, video y tuvimos algunos problemas intentando conectarnos, pero al final si pudimos crear la conferencia </a:t>
            </a:r>
            <a:endParaRPr b="1" sz="1800"/>
          </a:p>
        </p:txBody>
      </p:sp>
      <p:sp>
        <p:nvSpPr>
          <p:cNvPr id="66" name="Google Shape;66;p14"/>
          <p:cNvSpPr txBox="1"/>
          <p:nvPr/>
        </p:nvSpPr>
        <p:spPr>
          <a:xfrm>
            <a:off x="5457550" y="925750"/>
            <a:ext cx="2014200" cy="16461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pic>
        <p:nvPicPr>
          <p:cNvPr id="67" name="Google Shape;67;p14"/>
          <p:cNvPicPr preferRelativeResize="0"/>
          <p:nvPr/>
        </p:nvPicPr>
        <p:blipFill>
          <a:blip r:embed="rId4">
            <a:alphaModFix/>
          </a:blip>
          <a:stretch>
            <a:fillRect/>
          </a:stretch>
        </p:blipFill>
        <p:spPr>
          <a:xfrm>
            <a:off x="5835225" y="1462900"/>
            <a:ext cx="2437725" cy="12817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CE5CD"/>
        </a:solidFill>
      </p:bgPr>
    </p:bg>
    <p:spTree>
      <p:nvGrpSpPr>
        <p:cNvPr id="71" name="Shape 71"/>
        <p:cNvGrpSpPr/>
        <p:nvPr/>
      </p:nvGrpSpPr>
      <p:grpSpPr>
        <a:xfrm>
          <a:off x="0" y="0"/>
          <a:ext cx="0" cy="0"/>
          <a:chOff x="0" y="0"/>
          <a:chExt cx="0" cy="0"/>
        </a:xfrm>
      </p:grpSpPr>
      <p:pic>
        <p:nvPicPr>
          <p:cNvPr id="72" name="Google Shape;72;p15"/>
          <p:cNvPicPr preferRelativeResize="0"/>
          <p:nvPr/>
        </p:nvPicPr>
        <p:blipFill rotWithShape="1">
          <a:blip r:embed="rId3">
            <a:alphaModFix/>
          </a:blip>
          <a:srcRect b="9998" l="23201" r="18061" t="7438"/>
          <a:stretch/>
        </p:blipFill>
        <p:spPr>
          <a:xfrm>
            <a:off x="1570175" y="63703"/>
            <a:ext cx="6237252" cy="492944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CE5CD"/>
        </a:solidFill>
      </p:bgPr>
    </p:bg>
    <p:spTree>
      <p:nvGrpSpPr>
        <p:cNvPr id="76" name="Shape 76"/>
        <p:cNvGrpSpPr/>
        <p:nvPr/>
      </p:nvGrpSpPr>
      <p:grpSpPr>
        <a:xfrm>
          <a:off x="0" y="0"/>
          <a:ext cx="0" cy="0"/>
          <a:chOff x="0" y="0"/>
          <a:chExt cx="0" cy="0"/>
        </a:xfrm>
      </p:grpSpPr>
      <p:sp>
        <p:nvSpPr>
          <p:cNvPr id="77" name="Google Shape;77;p16"/>
          <p:cNvSpPr txBox="1"/>
          <p:nvPr>
            <p:ph idx="1" type="body"/>
          </p:nvPr>
        </p:nvSpPr>
        <p:spPr>
          <a:xfrm>
            <a:off x="398325" y="383792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es"/>
              <a:t>En Hangouts la conexión era más lenta que en skype y la imagen se congelaba, </a:t>
            </a:r>
            <a:r>
              <a:rPr lang="es"/>
              <a:t>además</a:t>
            </a:r>
            <a:r>
              <a:rPr lang="es"/>
              <a:t> que la imagen de vídeo no era en HD.</a:t>
            </a:r>
            <a:endParaRPr/>
          </a:p>
        </p:txBody>
      </p:sp>
      <p:pic>
        <p:nvPicPr>
          <p:cNvPr id="78" name="Google Shape;78;p16"/>
          <p:cNvPicPr preferRelativeResize="0"/>
          <p:nvPr/>
        </p:nvPicPr>
        <p:blipFill rotWithShape="1">
          <a:blip r:embed="rId3">
            <a:alphaModFix/>
          </a:blip>
          <a:srcRect b="6401" l="31732" r="995" t="26140"/>
          <a:stretch/>
        </p:blipFill>
        <p:spPr>
          <a:xfrm>
            <a:off x="311700" y="445025"/>
            <a:ext cx="5524848" cy="3115050"/>
          </a:xfrm>
          <a:prstGeom prst="rect">
            <a:avLst/>
          </a:prstGeom>
          <a:noFill/>
          <a:ln>
            <a:noFill/>
          </a:ln>
        </p:spPr>
      </p:pic>
      <p:pic>
        <p:nvPicPr>
          <p:cNvPr id="79" name="Google Shape;79;p16"/>
          <p:cNvPicPr preferRelativeResize="0"/>
          <p:nvPr/>
        </p:nvPicPr>
        <p:blipFill>
          <a:blip r:embed="rId4">
            <a:alphaModFix/>
          </a:blip>
          <a:stretch>
            <a:fillRect/>
          </a:stretch>
        </p:blipFill>
        <p:spPr>
          <a:xfrm>
            <a:off x="6454573" y="921463"/>
            <a:ext cx="2114550" cy="21621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CE5CD"/>
        </a:solidFill>
      </p:bgPr>
    </p:bg>
    <p:spTree>
      <p:nvGrpSpPr>
        <p:cNvPr id="83" name="Shape 83"/>
        <p:cNvGrpSpPr/>
        <p:nvPr/>
      </p:nvGrpSpPr>
      <p:grpSpPr>
        <a:xfrm>
          <a:off x="0" y="0"/>
          <a:ext cx="0" cy="0"/>
          <a:chOff x="0" y="0"/>
          <a:chExt cx="0" cy="0"/>
        </a:xfrm>
      </p:grpSpPr>
      <p:sp>
        <p:nvSpPr>
          <p:cNvPr id="84" name="Google Shape;84;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85" name="Google Shape;85;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pic>
        <p:nvPicPr>
          <p:cNvPr id="86" name="Google Shape;86;p17"/>
          <p:cNvPicPr preferRelativeResize="0"/>
          <p:nvPr/>
        </p:nvPicPr>
        <p:blipFill rotWithShape="1">
          <a:blip r:embed="rId3">
            <a:alphaModFix/>
          </a:blip>
          <a:srcRect b="4920" l="3411" r="757" t="12930"/>
          <a:stretch/>
        </p:blipFill>
        <p:spPr>
          <a:xfrm>
            <a:off x="89625" y="351850"/>
            <a:ext cx="8964751" cy="43205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CE5CD"/>
        </a:solidFill>
      </p:bgPr>
    </p:bg>
    <p:spTree>
      <p:nvGrpSpPr>
        <p:cNvPr id="90" name="Shape 90"/>
        <p:cNvGrpSpPr/>
        <p:nvPr/>
      </p:nvGrpSpPr>
      <p:grpSpPr>
        <a:xfrm>
          <a:off x="0" y="0"/>
          <a:ext cx="0" cy="0"/>
          <a:chOff x="0" y="0"/>
          <a:chExt cx="0" cy="0"/>
        </a:xfrm>
      </p:grpSpPr>
      <p:graphicFrame>
        <p:nvGraphicFramePr>
          <p:cNvPr id="91" name="Google Shape;91;p18"/>
          <p:cNvGraphicFramePr/>
          <p:nvPr/>
        </p:nvGraphicFramePr>
        <p:xfrm>
          <a:off x="378975" y="1425325"/>
          <a:ext cx="3000000" cy="3000000"/>
        </p:xfrm>
        <a:graphic>
          <a:graphicData uri="http://schemas.openxmlformats.org/drawingml/2006/table">
            <a:tbl>
              <a:tblPr>
                <a:noFill/>
                <a:tableStyleId>{29A339B0-1F07-4D99-A8EB-8582E08EFAF2}</a:tableStyleId>
              </a:tblPr>
              <a:tblGrid>
                <a:gridCol w="2047875"/>
                <a:gridCol w="2047875"/>
                <a:gridCol w="2047875"/>
                <a:gridCol w="2047875"/>
              </a:tblGrid>
              <a:tr h="632775">
                <a:tc>
                  <a:txBody>
                    <a:bodyPr>
                      <a:noAutofit/>
                    </a:bodyPr>
                    <a:lstStyle/>
                    <a:p>
                      <a:pPr indent="0" lvl="0" marL="0">
                        <a:spcBef>
                          <a:spcPts val="0"/>
                        </a:spcBef>
                        <a:spcAft>
                          <a:spcPts val="0"/>
                        </a:spcAft>
                        <a:buNone/>
                      </a:pPr>
                      <a:r>
                        <a:rPr lang="es"/>
                        <a:t>VENTAJAS</a:t>
                      </a:r>
                      <a:endParaRPr/>
                    </a:p>
                  </a:txBody>
                  <a:tcPr marT="91425" marB="91425" marR="91425" marL="91425"/>
                </a:tc>
                <a:tc>
                  <a:txBody>
                    <a:bodyPr>
                      <a:noAutofit/>
                    </a:bodyPr>
                    <a:lstStyle/>
                    <a:p>
                      <a:pPr indent="0" lvl="0" marL="0">
                        <a:spcBef>
                          <a:spcPts val="0"/>
                        </a:spcBef>
                        <a:spcAft>
                          <a:spcPts val="0"/>
                        </a:spcAft>
                        <a:buNone/>
                      </a:pPr>
                      <a:r>
                        <a:rPr lang="es"/>
                        <a:t>DESVENTAJAS</a:t>
                      </a:r>
                      <a:endParaRPr/>
                    </a:p>
                  </a:txBody>
                  <a:tcPr marT="91425" marB="91425" marR="91425" marL="91425"/>
                </a:tc>
                <a:tc>
                  <a:txBody>
                    <a:bodyPr>
                      <a:noAutofit/>
                    </a:bodyPr>
                    <a:lstStyle/>
                    <a:p>
                      <a:pPr indent="0" lvl="0" marL="0">
                        <a:spcBef>
                          <a:spcPts val="0"/>
                        </a:spcBef>
                        <a:spcAft>
                          <a:spcPts val="0"/>
                        </a:spcAft>
                        <a:buNone/>
                      </a:pPr>
                      <a:r>
                        <a:rPr lang="es"/>
                        <a:t>VENTAJAS</a:t>
                      </a:r>
                      <a:endParaRPr/>
                    </a:p>
                  </a:txBody>
                  <a:tcPr marT="91425" marB="91425" marR="91425" marL="91425"/>
                </a:tc>
                <a:tc>
                  <a:txBody>
                    <a:bodyPr>
                      <a:noAutofit/>
                    </a:bodyPr>
                    <a:lstStyle/>
                    <a:p>
                      <a:pPr indent="0" lvl="0" marL="0">
                        <a:spcBef>
                          <a:spcPts val="0"/>
                        </a:spcBef>
                        <a:spcAft>
                          <a:spcPts val="0"/>
                        </a:spcAft>
                        <a:buNone/>
                      </a:pPr>
                      <a:r>
                        <a:rPr lang="es"/>
                        <a:t>DESVENTAJAS</a:t>
                      </a:r>
                      <a:endParaRPr/>
                    </a:p>
                  </a:txBody>
                  <a:tcPr marT="91425" marB="91425" marR="91425" marL="91425"/>
                </a:tc>
              </a:tr>
              <a:tr h="632775">
                <a:tc>
                  <a:txBody>
                    <a:bodyPr>
                      <a:noAutofit/>
                    </a:bodyPr>
                    <a:lstStyle/>
                    <a:p>
                      <a:pPr indent="0" lvl="0" marL="0">
                        <a:spcBef>
                          <a:spcPts val="0"/>
                        </a:spcBef>
                        <a:spcAft>
                          <a:spcPts val="0"/>
                        </a:spcAft>
                        <a:buNone/>
                      </a:pPr>
                      <a:r>
                        <a:rPr lang="es"/>
                        <a:t>Emojis</a:t>
                      </a:r>
                      <a:endParaRPr/>
                    </a:p>
                  </a:txBody>
                  <a:tcPr marT="91425" marB="91425" marR="91425" marL="91425"/>
                </a:tc>
                <a:tc>
                  <a:txBody>
                    <a:bodyPr>
                      <a:noAutofit/>
                    </a:bodyPr>
                    <a:lstStyle/>
                    <a:p>
                      <a:pPr indent="0" lvl="0" marL="0" algn="just">
                        <a:spcBef>
                          <a:spcPts val="0"/>
                        </a:spcBef>
                        <a:spcAft>
                          <a:spcPts val="0"/>
                        </a:spcAft>
                        <a:buNone/>
                      </a:pPr>
                      <a:r>
                        <a:rPr lang="es"/>
                        <a:t>Se pueden agregar usuarios no conocidos</a:t>
                      </a:r>
                      <a:endParaRPr/>
                    </a:p>
                  </a:txBody>
                  <a:tcPr marT="91425" marB="91425" marR="91425" marL="91425"/>
                </a:tc>
                <a:tc>
                  <a:txBody>
                    <a:bodyPr>
                      <a:noAutofit/>
                    </a:bodyPr>
                    <a:lstStyle/>
                    <a:p>
                      <a:pPr indent="0" lvl="0" marL="0" rtl="0">
                        <a:spcBef>
                          <a:spcPts val="0"/>
                        </a:spcBef>
                        <a:spcAft>
                          <a:spcPts val="0"/>
                        </a:spcAft>
                        <a:buNone/>
                      </a:pPr>
                      <a:r>
                        <a:rPr lang="es"/>
                        <a:t>Solo usuarios agregados al mail</a:t>
                      </a:r>
                      <a:endParaRPr/>
                    </a:p>
                  </a:txBody>
                  <a:tcPr marT="91425" marB="91425" marR="91425" marL="91425"/>
                </a:tc>
                <a:tc>
                  <a:txBody>
                    <a:bodyPr>
                      <a:noAutofit/>
                    </a:bodyPr>
                    <a:lstStyle/>
                    <a:p>
                      <a:pPr indent="0" lvl="0" marL="0" rtl="0">
                        <a:spcBef>
                          <a:spcPts val="0"/>
                        </a:spcBef>
                        <a:spcAft>
                          <a:spcPts val="0"/>
                        </a:spcAft>
                        <a:buNone/>
                      </a:pPr>
                      <a:r>
                        <a:rPr lang="es"/>
                        <a:t>No hay </a:t>
                      </a:r>
                      <a:r>
                        <a:rPr lang="es"/>
                        <a:t>emojis</a:t>
                      </a:r>
                      <a:endParaRPr/>
                    </a:p>
                  </a:txBody>
                  <a:tcPr marT="91425" marB="91425" marR="91425" marL="91425"/>
                </a:tc>
              </a:tr>
              <a:tr h="632775">
                <a:tc>
                  <a:txBody>
                    <a:bodyPr>
                      <a:noAutofit/>
                    </a:bodyPr>
                    <a:lstStyle/>
                    <a:p>
                      <a:pPr indent="0" lvl="0" marL="0">
                        <a:spcBef>
                          <a:spcPts val="0"/>
                        </a:spcBef>
                        <a:spcAft>
                          <a:spcPts val="0"/>
                        </a:spcAft>
                        <a:buNone/>
                      </a:pPr>
                      <a:r>
                        <a:rPr lang="es"/>
                        <a:t>Alta Calidad de Video</a:t>
                      </a:r>
                      <a:endParaRPr/>
                    </a:p>
                  </a:txBody>
                  <a:tcPr marT="91425" marB="91425" marR="91425" marL="91425"/>
                </a:tc>
                <a:tc>
                  <a:txBody>
                    <a:bodyPr>
                      <a:noAutofit/>
                    </a:bodyPr>
                    <a:lstStyle/>
                    <a:p>
                      <a:pPr indent="0" lvl="0" marL="0">
                        <a:spcBef>
                          <a:spcPts val="0"/>
                        </a:spcBef>
                        <a:spcAft>
                          <a:spcPts val="0"/>
                        </a:spcAft>
                        <a:buNone/>
                      </a:pPr>
                      <a:r>
                        <a:t/>
                      </a:r>
                      <a:endParaRPr/>
                    </a:p>
                  </a:txBody>
                  <a:tcPr marT="91425" marB="91425" marR="91425" marL="91425"/>
                </a:tc>
                <a:tc>
                  <a:txBody>
                    <a:bodyPr>
                      <a:noAutofit/>
                    </a:bodyPr>
                    <a:lstStyle/>
                    <a:p>
                      <a:pPr indent="0" lvl="0" marL="0">
                        <a:spcBef>
                          <a:spcPts val="0"/>
                        </a:spcBef>
                        <a:spcAft>
                          <a:spcPts val="0"/>
                        </a:spcAft>
                        <a:buNone/>
                      </a:pPr>
                      <a:r>
                        <a:t/>
                      </a:r>
                      <a:endParaRPr/>
                    </a:p>
                  </a:txBody>
                  <a:tcPr marT="91425" marB="91425" marR="91425" marL="91425"/>
                </a:tc>
                <a:tc>
                  <a:txBody>
                    <a:bodyPr>
                      <a:noAutofit/>
                    </a:bodyPr>
                    <a:lstStyle/>
                    <a:p>
                      <a:pPr indent="0" lvl="0" marL="0">
                        <a:spcBef>
                          <a:spcPts val="0"/>
                        </a:spcBef>
                        <a:spcAft>
                          <a:spcPts val="0"/>
                        </a:spcAft>
                        <a:buNone/>
                      </a:pPr>
                      <a:r>
                        <a:rPr lang="es"/>
                        <a:t>Baja Calidad de Video</a:t>
                      </a:r>
                      <a:endParaRPr/>
                    </a:p>
                  </a:txBody>
                  <a:tcPr marT="91425" marB="91425" marR="91425" marL="91425"/>
                </a:tc>
              </a:tr>
              <a:tr h="632775">
                <a:tc>
                  <a:txBody>
                    <a:bodyPr>
                      <a:noAutofit/>
                    </a:bodyPr>
                    <a:lstStyle/>
                    <a:p>
                      <a:pPr indent="0" lvl="0" marL="0">
                        <a:spcBef>
                          <a:spcPts val="0"/>
                        </a:spcBef>
                        <a:spcAft>
                          <a:spcPts val="0"/>
                        </a:spcAft>
                        <a:buNone/>
                      </a:pPr>
                      <a:r>
                        <a:rPr lang="es"/>
                        <a:t>Interfaz global</a:t>
                      </a:r>
                      <a:endParaRPr/>
                    </a:p>
                  </a:txBody>
                  <a:tcPr marT="91425" marB="91425" marR="91425" marL="91425"/>
                </a:tc>
                <a:tc>
                  <a:txBody>
                    <a:bodyPr>
                      <a:noAutofit/>
                    </a:bodyPr>
                    <a:lstStyle/>
                    <a:p>
                      <a:pPr indent="0" lvl="0" marL="0">
                        <a:spcBef>
                          <a:spcPts val="0"/>
                        </a:spcBef>
                        <a:spcAft>
                          <a:spcPts val="0"/>
                        </a:spcAft>
                        <a:buNone/>
                      </a:pPr>
                      <a:r>
                        <a:t/>
                      </a:r>
                      <a:endParaRPr/>
                    </a:p>
                  </a:txBody>
                  <a:tcPr marT="91425" marB="91425" marR="91425" marL="91425"/>
                </a:tc>
                <a:tc>
                  <a:txBody>
                    <a:bodyPr>
                      <a:noAutofit/>
                    </a:bodyPr>
                    <a:lstStyle/>
                    <a:p>
                      <a:pPr indent="0" lvl="0" marL="0">
                        <a:spcBef>
                          <a:spcPts val="0"/>
                        </a:spcBef>
                        <a:spcAft>
                          <a:spcPts val="0"/>
                        </a:spcAft>
                        <a:buNone/>
                      </a:pPr>
                      <a:r>
                        <a:t/>
                      </a:r>
                      <a:endParaRPr/>
                    </a:p>
                  </a:txBody>
                  <a:tcPr marT="91425" marB="91425" marR="91425" marL="91425"/>
                </a:tc>
                <a:tc>
                  <a:txBody>
                    <a:bodyPr>
                      <a:noAutofit/>
                    </a:bodyPr>
                    <a:lstStyle/>
                    <a:p>
                      <a:pPr indent="0" lvl="0" marL="0">
                        <a:spcBef>
                          <a:spcPts val="0"/>
                        </a:spcBef>
                        <a:spcAft>
                          <a:spcPts val="0"/>
                        </a:spcAft>
                        <a:buNone/>
                      </a:pPr>
                      <a:r>
                        <a:rPr lang="es"/>
                        <a:t>Se congela la imagen de video</a:t>
                      </a:r>
                      <a:endParaRPr/>
                    </a:p>
                  </a:txBody>
                  <a:tcPr marT="91425" marB="91425" marR="91425" marL="91425"/>
                </a:tc>
              </a:tr>
            </a:tbl>
          </a:graphicData>
        </a:graphic>
      </p:graphicFrame>
      <p:pic>
        <p:nvPicPr>
          <p:cNvPr id="92" name="Google Shape;92;p18"/>
          <p:cNvPicPr preferRelativeResize="0"/>
          <p:nvPr/>
        </p:nvPicPr>
        <p:blipFill>
          <a:blip r:embed="rId3">
            <a:alphaModFix/>
          </a:blip>
          <a:stretch>
            <a:fillRect/>
          </a:stretch>
        </p:blipFill>
        <p:spPr>
          <a:xfrm>
            <a:off x="6411250" y="262924"/>
            <a:ext cx="839502" cy="858425"/>
          </a:xfrm>
          <a:prstGeom prst="rect">
            <a:avLst/>
          </a:prstGeom>
          <a:noFill/>
          <a:ln>
            <a:noFill/>
          </a:ln>
        </p:spPr>
      </p:pic>
      <p:pic>
        <p:nvPicPr>
          <p:cNvPr id="93" name="Google Shape;93;p18"/>
          <p:cNvPicPr preferRelativeResize="0"/>
          <p:nvPr/>
        </p:nvPicPr>
        <p:blipFill>
          <a:blip r:embed="rId4">
            <a:alphaModFix/>
          </a:blip>
          <a:stretch>
            <a:fillRect/>
          </a:stretch>
        </p:blipFill>
        <p:spPr>
          <a:xfrm>
            <a:off x="1529375" y="262925"/>
            <a:ext cx="1632575" cy="8584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2CC"/>
        </a:solidFill>
      </p:bgPr>
    </p:bg>
    <p:spTree>
      <p:nvGrpSpPr>
        <p:cNvPr id="97" name="Shape 97"/>
        <p:cNvGrpSpPr/>
        <p:nvPr/>
      </p:nvGrpSpPr>
      <p:grpSpPr>
        <a:xfrm>
          <a:off x="0" y="0"/>
          <a:ext cx="0" cy="0"/>
          <a:chOff x="0" y="0"/>
          <a:chExt cx="0" cy="0"/>
        </a:xfrm>
      </p:grpSpPr>
      <p:sp>
        <p:nvSpPr>
          <p:cNvPr id="98" name="Google Shape;98;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s"/>
              <a:t>Conclusión</a:t>
            </a:r>
            <a:endParaRPr/>
          </a:p>
        </p:txBody>
      </p:sp>
      <p:sp>
        <p:nvSpPr>
          <p:cNvPr id="99" name="Google Shape;99;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lgn="just">
              <a:spcBef>
                <a:spcPts val="0"/>
              </a:spcBef>
              <a:spcAft>
                <a:spcPts val="1600"/>
              </a:spcAft>
              <a:buNone/>
            </a:pPr>
            <a:r>
              <a:rPr lang="es"/>
              <a:t>D</a:t>
            </a:r>
            <a:r>
              <a:rPr lang="es"/>
              <a:t>espués</a:t>
            </a:r>
            <a:r>
              <a:rPr lang="es"/>
              <a:t> de haber comparado ambos chats de vídeo pudimos comprobar la efectividad de videollamada tanto dentro de SKYPE como de HANGOUTS, y encontramos mucho más rápido y efectivo el uso de Skype, además que había una mejor calidad de vídeo en Skype por lo que podíamos ver lo que cada individuo hacía en tiempo real sin que se congelara la imagen de vídeo. Dentro de Hangouts </a:t>
            </a:r>
            <a:r>
              <a:rPr lang="es"/>
              <a:t>sucedió</a:t>
            </a:r>
            <a:r>
              <a:rPr lang="es"/>
              <a:t> lo contrario por lo que determinamos un mejor uso en Skype para futuros trabajos en equipo.</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